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37"/>
  </p:notesMasterIdLst>
  <p:handoutMasterIdLst>
    <p:handoutMasterId r:id="rId38"/>
  </p:handoutMasterIdLst>
  <p:sldIdLst>
    <p:sldId id="266" r:id="rId4"/>
    <p:sldId id="371" r:id="rId5"/>
    <p:sldId id="372" r:id="rId6"/>
    <p:sldId id="374" r:id="rId7"/>
    <p:sldId id="373" r:id="rId8"/>
    <p:sldId id="375" r:id="rId9"/>
    <p:sldId id="376" r:id="rId10"/>
    <p:sldId id="377" r:id="rId11"/>
    <p:sldId id="381" r:id="rId12"/>
    <p:sldId id="379" r:id="rId13"/>
    <p:sldId id="380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9" r:id="rId31"/>
    <p:sldId id="398" r:id="rId32"/>
    <p:sldId id="400" r:id="rId33"/>
    <p:sldId id="401" r:id="rId34"/>
    <p:sldId id="402" r:id="rId35"/>
    <p:sldId id="37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71"/>
            <p14:sldId id="372"/>
            <p14:sldId id="374"/>
            <p14:sldId id="373"/>
            <p14:sldId id="375"/>
            <p14:sldId id="376"/>
            <p14:sldId id="377"/>
            <p14:sldId id="381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9"/>
            <p14:sldId id="398"/>
            <p14:sldId id="400"/>
            <p14:sldId id="401"/>
            <p14:sldId id="402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2B5"/>
    <a:srgbClr val="654B3E"/>
    <a:srgbClr val="BB4747"/>
    <a:srgbClr val="5F6B7F"/>
    <a:srgbClr val="5F6C7D"/>
    <a:srgbClr val="4D586B"/>
    <a:srgbClr val="5F6C7E"/>
    <a:srgbClr val="BB4646"/>
    <a:srgbClr val="01A2B5"/>
    <a:srgbClr val="468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0" autoAdjust="0"/>
    <p:restoredTop sz="82574" autoAdjust="0"/>
  </p:normalViewPr>
  <p:slideViewPr>
    <p:cSldViewPr snapToGrid="0" snapToObjects="1">
      <p:cViewPr varScale="1">
        <p:scale>
          <a:sx n="169" d="100"/>
          <a:sy n="169" d="100"/>
        </p:scale>
        <p:origin x="65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F3C87219-E7AD-40FC-A8A5-AA57AFF8E86D}" emma:medium="tactile" emma:mode="ink">
          <msink:context xmlns:msink="http://schemas.microsoft.com/ink/2010/main" type="writingRegion" rotatedBoundingBox="5354,4166 5382,4166 5382,4228 5354,4228"/>
        </emma:interpretation>
      </emma:emma>
    </inkml:annotationXML>
    <inkml:traceGroup>
      <inkml:annotationXML>
        <emma:emma xmlns:emma="http://www.w3.org/2003/04/emma" version="1.0">
          <emma:interpretation id="{F624F401-E686-4209-AD7D-B714544B46FB}" emma:medium="tactile" emma:mode="ink">
            <msink:context xmlns:msink="http://schemas.microsoft.com/ink/2010/main" type="paragraph" rotatedBoundingBox="5354,4166 5382,4166 5382,4228 5354,4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577264-D3D2-42EA-B20E-B5D02F5802A6}" emma:medium="tactile" emma:mode="ink">
              <msink:context xmlns:msink="http://schemas.microsoft.com/ink/2010/main" type="line" rotatedBoundingBox="5354,4166 5382,4166 5382,4228 5354,4228"/>
            </emma:interpretation>
          </emma:emma>
        </inkml:annotationXML>
        <inkml:traceGroup>
          <inkml:annotationXML>
            <emma:emma xmlns:emma="http://www.w3.org/2003/04/emma" version="1.0">
              <emma:interpretation id="{656C6614-66C3-4B6F-A3A9-5F4C4CBF967F}" emma:medium="tactile" emma:mode="ink">
                <msink:context xmlns:msink="http://schemas.microsoft.com/ink/2010/main" type="inkWord" rotatedBoundingBox="5354,4166 5382,4166 5382,4228 5354,4228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6470 4355 2176,'-13'0'864,"13"0"-448,0 0-480,0 0 128,0 0-160,13 0-832,-13 0-352</inkml:trace>
          <inkml:trace contextRef="#ctx0" brushRef="#br0" timeOffset="198">6464 4405 128,'0'-20'0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kiddos, it’s now time to put our analysis theory into practice with an example.</a:t>
            </a:r>
          </a:p>
          <a:p>
            <a:endParaRPr lang="en-US" dirty="0"/>
          </a:p>
          <a:p>
            <a:r>
              <a:rPr lang="en-US" dirty="0"/>
              <a:t>I want you to look specifically at the problem of summing a list of numbers, in two parts.</a:t>
            </a:r>
          </a:p>
          <a:p>
            <a:endParaRPr lang="en-US" dirty="0"/>
          </a:p>
          <a:p>
            <a:r>
              <a:rPr lang="en-US" dirty="0"/>
              <a:t>In this first part, let’s ignore the possibility of floating-point rounding errors to build your intuition for what a correctness analysis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ends by returning this value “s”.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2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know what you’re thinking: isn’t it obvious that this program is correct?</a:t>
            </a:r>
          </a:p>
          <a:p>
            <a:endParaRPr lang="en-US" dirty="0"/>
          </a:p>
          <a:p>
            <a:r>
              <a:rPr lang="en-US" dirty="0"/>
              <a:t>Maybe, but I want you to wear your computer scientist’s hat for a moment and ask yourself, how would I *prove* that it’s correct?</a:t>
            </a:r>
          </a:p>
          <a:p>
            <a:endParaRPr lang="en-US" dirty="0"/>
          </a:p>
          <a:p>
            <a:r>
              <a:rPr lang="en-US" dirty="0"/>
              <a:t>After all, the code involves floating-point arithmetic, which is approximate, so how can you be sure?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17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*ignoring* floating-point.</a:t>
            </a:r>
          </a:p>
          <a:p>
            <a:endParaRPr lang="en-US" dirty="0"/>
          </a:p>
          <a:p>
            <a:r>
              <a:rPr lang="en-US" dirty="0"/>
              <a:t>That is, let’s do an analysis in “exact arithmetic,” assuming no rounding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19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this temporary variable, “s”, which is the object that keeps changing and eventually holds the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0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an assumption about this loop.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0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suppose it produces the elements of “x” in order, meaning x_0 first, then x_1, then x_2, 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0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 s-hat-sub-</a:t>
            </a:r>
            <a:r>
              <a:rPr lang="en-US" dirty="0" err="1"/>
              <a:t>i</a:t>
            </a:r>
            <a:r>
              <a:rPr lang="en-US" dirty="0"/>
              <a:t> denote the value of the variable “s” at the end of each loop iteration.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68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s-hat-sub-</a:t>
            </a:r>
            <a:r>
              <a:rPr lang="en-US" dirty="0" err="1"/>
              <a:t>i</a:t>
            </a:r>
            <a:r>
              <a:rPr lang="en-US" dirty="0"/>
              <a:t> is the value of “s” immediately after the update to “s” occurs inside the for-loop.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 dirty="0" err="1"/>
              <a:t>s_hat</a:t>
            </a:r>
            <a:r>
              <a:rPr lang="en-US" dirty="0"/>
              <a:t> sub 0 will be the result of the first addition.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8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notation, it would also be natural to define s-hat-sub-negative-one to be the initial value of “s”, which is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27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to understand the result of this function, let’s assume that the input values are *exactly* the same as the collection of x-</a:t>
            </a:r>
            <a:r>
              <a:rPr lang="en-US" dirty="0" err="1"/>
              <a:t>i</a:t>
            </a:r>
            <a:r>
              <a:rPr lang="en-US" dirty="0"/>
              <a:t> values in the problem statement.</a:t>
            </a:r>
          </a:p>
          <a:p>
            <a:endParaRPr lang="en-US" dirty="0"/>
          </a:p>
          <a:p>
            <a:r>
              <a:rPr lang="en-US" dirty="0"/>
              <a:t>If instead the input has errors or some kind, you’ll need to propagate that error to the result somehow.</a:t>
            </a:r>
          </a:p>
          <a:p>
            <a:endParaRPr lang="en-US" dirty="0"/>
          </a:p>
          <a:p>
            <a:r>
              <a:rPr lang="en-US" dirty="0"/>
              <a:t>But let’s worry about that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2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formalizing the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75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what you want to know.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Returning to the end of the loop body, what is the value of s-hat-sub-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63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starts with the value just before the update, s-hat-sub-</a:t>
            </a:r>
            <a:r>
              <a:rPr lang="en-US" dirty="0" err="1"/>
              <a:t>i</a:t>
            </a:r>
            <a:r>
              <a:rPr lang="en-US" dirty="0"/>
              <a:t>-minus-one.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accumulates the next value from the collection, x-sub-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can ask again: what is s-hat-sub-</a:t>
            </a:r>
            <a:r>
              <a:rPr lang="en-US" dirty="0" err="1"/>
              <a:t>i</a:t>
            </a:r>
            <a:r>
              <a:rPr lang="en-US" dirty="0"/>
              <a:t>-minus-one?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12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similar thing: it’s the previous value, s-hat-sub-</a:t>
            </a:r>
            <a:r>
              <a:rPr lang="en-US" dirty="0" err="1"/>
              <a:t>i</a:t>
            </a:r>
            <a:r>
              <a:rPr lang="en-US" dirty="0"/>
              <a:t>-minus-two, plus x-</a:t>
            </a:r>
            <a:r>
              <a:rPr lang="en-US" dirty="0" err="1"/>
              <a:t>i</a:t>
            </a:r>
            <a:r>
              <a:rPr lang="en-US" dirty="0"/>
              <a:t>-minus-one.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197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can keep going like this, expanding the recurrence.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4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all the way to the beginning, you’ll end at s-hat-minus-one.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4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value is just zero, since it’s the initial value before the loop begins.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50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s-hat-sub-</a:t>
            </a:r>
            <a:r>
              <a:rPr lang="en-US" dirty="0" err="1"/>
              <a:t>i</a:t>
            </a:r>
            <a:r>
              <a:rPr lang="en-US" dirty="0"/>
              <a:t> is just the partial sum of all the elements up to x-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48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well and good, but the value you want is the return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54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x be a collection of n input values, numbered from 0 to n minus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637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that’s just s-hat-sub-n-minus-one!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40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must be the sum through x-n-minus-one.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90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Which, of course, is exactly what we wanted in the first place!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32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this analysis assumes *exact* arithmetic.</a:t>
            </a:r>
          </a:p>
          <a:p>
            <a:endParaRPr lang="en-US" dirty="0"/>
          </a:p>
          <a:p>
            <a:r>
              <a:rPr lang="en-US" dirty="0"/>
              <a:t>But the whole point of this module is that finite-precision means there will be rounding errors.</a:t>
            </a:r>
          </a:p>
          <a:p>
            <a:endParaRPr lang="en-US" dirty="0"/>
          </a:p>
          <a:p>
            <a:r>
              <a:rPr lang="en-US" dirty="0"/>
              <a:t>So now is a good time for you to pause to review what you just did, before we discuss how to reason about correctness in the presence of rounding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6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function you want to compute, f(x), is the sum of all these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1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algorithm to compute the sum, implemented as a Python function named “</a:t>
            </a:r>
            <a:r>
              <a:rPr lang="en-US" dirty="0" err="1"/>
              <a:t>alg_sum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6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argument “x” is the collection of input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assume this collection is </a:t>
            </a:r>
            <a:r>
              <a:rPr lang="en-US" dirty="0" err="1"/>
              <a:t>iterable</a:t>
            </a:r>
            <a:r>
              <a:rPr lang="en-US" dirty="0"/>
              <a:t>, meaning you can loop over its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9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 uses a temporary scalar variable, “s”, to hold a running sum.</a:t>
            </a:r>
          </a:p>
          <a:p>
            <a:endParaRPr lang="en-US" dirty="0"/>
          </a:p>
          <a:p>
            <a:r>
              <a:rPr lang="en-US" dirty="0"/>
              <a:t>It initializes it to 0 in the first line. Notice that the initializer is declared to be a floating-point value, so let’s assume we might expect the input “x” to contain floating-point values,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89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in the body of the for loop, it accumulates each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9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10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ustomXml" Target="../ink/ink4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dirty="0"/>
              <a:t>Does my (numerical) program compute the right answer?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Computing a sum, part 1:</a:t>
            </a:r>
            <a:br>
              <a:rPr lang="en-US" sz="2000" dirty="0"/>
            </a:br>
            <a:r>
              <a:rPr lang="en-US" sz="2000" dirty="0"/>
              <a:t>Correctness in exact arithmetic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068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7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2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1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08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6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6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0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4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3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1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1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94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28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2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0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5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915</Words>
  <Application>Microsoft Macintosh PowerPoint</Application>
  <PresentationFormat>On-screen Show (16:9)</PresentationFormat>
  <Paragraphs>237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Vitesse Medium</vt:lpstr>
      <vt:lpstr>Vitesse</vt:lpstr>
      <vt:lpstr>Inconsolata</vt:lpstr>
      <vt:lpstr>Vitesse Bold</vt:lpstr>
      <vt:lpstr>Helvetica</vt:lpstr>
      <vt:lpstr>Arial</vt:lpstr>
      <vt:lpstr>Calibri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Microsoft Office User</cp:lastModifiedBy>
  <cp:revision>209</cp:revision>
  <dcterms:created xsi:type="dcterms:W3CDTF">2017-01-20T18:55:05Z</dcterms:created>
  <dcterms:modified xsi:type="dcterms:W3CDTF">2017-03-31T14:33:49Z</dcterms:modified>
</cp:coreProperties>
</file>